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83" r:id="rId4"/>
    <p:sldId id="292" r:id="rId5"/>
    <p:sldId id="293" r:id="rId6"/>
    <p:sldId id="300" r:id="rId7"/>
    <p:sldId id="301" r:id="rId8"/>
    <p:sldId id="302" r:id="rId9"/>
    <p:sldId id="294" r:id="rId10"/>
  </p:sldIdLst>
  <p:sldSz cx="9144000" cy="6858000" type="screen4x3"/>
  <p:notesSz cx="68072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E1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EEE00"/>
    <a:srgbClr val="B2B2B2"/>
    <a:srgbClr val="292929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1" autoAdjust="0"/>
    <p:restoredTop sz="94676" autoAdjust="0"/>
  </p:normalViewPr>
  <p:slideViewPr>
    <p:cSldViewPr>
      <p:cViewPr>
        <p:scale>
          <a:sx n="75" d="100"/>
          <a:sy n="75" d="100"/>
        </p:scale>
        <p:origin x="-1476" y="-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B88CD81-5B44-4AC4-9973-7BE4FF6D13DD}" type="datetimeFigureOut">
              <a:rPr lang="en-GB"/>
              <a:pPr>
                <a:defRPr/>
              </a:pPr>
              <a:t>07/05/2013</a:t>
            </a:fld>
            <a:endParaRPr lang="en-GB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495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09113"/>
            <a:ext cx="29495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64B3F70-A733-4CBD-8297-9FCF7A4D5D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D5FC747-A6FB-4B04-BDA6-F8D3D71F9075}" type="datetimeFigureOut">
              <a:rPr lang="fr-FR"/>
              <a:pPr>
                <a:defRPr/>
              </a:pPr>
              <a:t>07/05/2013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1038" y="4705350"/>
            <a:ext cx="5445125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6038" y="9409113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D0AF139-E081-4D9A-8F7E-9EE6D994DEA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2954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6387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CB28AD-ED7D-46D6-BA26-0AF84F1405A2}" type="slidenum">
              <a:rPr lang="fr-FR" smtClean="0"/>
              <a:pPr/>
              <a:t>1</a:t>
            </a:fld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2531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FCD117E-4777-4818-9680-BECAA1F81530}" type="slidenum">
              <a:rPr lang="fr-FR" smtClean="0"/>
              <a:pPr/>
              <a:t>4</a:t>
            </a:fld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79235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www.coe.int/eap-corruption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08B9D-77BB-4FC9-9128-AC01E797F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www.coe.int/eap-corruption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17B4A-B018-4299-95F5-4E46A1DE01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www.coe.int/eap-corruption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99678-B6F5-4CF8-908A-180BCA5D9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www.coe.int/eap-corruption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9ABFF-4CAD-4876-9FC8-E00CF7A218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www.coe.int/eap-corruption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82567-9C60-4377-82CF-192E4ED1EE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www.coe.int/eap-corruption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7F2A7-43B2-4733-89BD-131E01E03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www.coe.int/eap-corruption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30639-79B2-4D4B-BC8B-B055043B3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www.coe.int/eap-corruption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27766-3312-4729-B532-0960475E1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www.coe.int/eap-corruption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368C3-9500-4392-A560-C79693E9C9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www.coe.int/eap-corruption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04911-B8FC-4C64-99D1-4B57251064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www.coe.int/eap-corruption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D2B33-5487-4CA8-8899-C8FE0C3660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0">
              <a:srgbClr val="002060"/>
            </a:gs>
            <a:gs pos="50000">
              <a:srgbClr val="0070C0"/>
            </a:gs>
            <a:gs pos="100000">
              <a:srgbClr val="0070C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78211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782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82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US"/>
              <a:t>www.coe.int/eap-corruption</a:t>
            </a:r>
          </a:p>
        </p:txBody>
      </p:sp>
      <p:sp>
        <p:nvSpPr>
          <p:cNvPr id="4782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863FCF3-E2AF-4D6C-912E-C1CDC7102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52" r:id="rId1"/>
    <p:sldLayoutId id="2147483951" r:id="rId2"/>
    <p:sldLayoutId id="2147483950" r:id="rId3"/>
    <p:sldLayoutId id="2147483949" r:id="rId4"/>
    <p:sldLayoutId id="2147483948" r:id="rId5"/>
    <p:sldLayoutId id="2147483947" r:id="rId6"/>
    <p:sldLayoutId id="2147483946" r:id="rId7"/>
    <p:sldLayoutId id="2147483945" r:id="rId8"/>
    <p:sldLayoutId id="2147483944" r:id="rId9"/>
    <p:sldLayoutId id="2147483943" r:id="rId10"/>
    <p:sldLayoutId id="2147483942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323850" y="2060575"/>
            <a:ext cx="8424863" cy="3240088"/>
          </a:xfrm>
        </p:spPr>
        <p:txBody>
          <a:bodyPr/>
          <a:lstStyle/>
          <a:p>
            <a:pPr eaLnBrk="1" hangingPunct="1">
              <a:defRPr/>
            </a:pPr>
            <a:r>
              <a:rPr lang="en-GB" sz="3000" dirty="0" err="1">
                <a:solidFill>
                  <a:schemeClr val="tx1"/>
                </a:solidFill>
              </a:rPr>
              <a:t>EaP-CoE</a:t>
            </a:r>
            <a:r>
              <a:rPr lang="en-GB" sz="3000" dirty="0">
                <a:solidFill>
                  <a:schemeClr val="tx1"/>
                </a:solidFill>
              </a:rPr>
              <a:t> </a:t>
            </a:r>
            <a:r>
              <a:rPr lang="en-GB" sz="3000" dirty="0" smtClean="0">
                <a:solidFill>
                  <a:schemeClr val="tx1"/>
                </a:solidFill>
              </a:rPr>
              <a:t>Facility Project</a:t>
            </a:r>
            <a:br>
              <a:rPr lang="en-GB" sz="3000" dirty="0" smtClean="0">
                <a:solidFill>
                  <a:schemeClr val="tx1"/>
                </a:solidFill>
              </a:rPr>
            </a:br>
            <a:r>
              <a:rPr lang="en-GB" sz="3000" dirty="0" smtClean="0">
                <a:solidFill>
                  <a:schemeClr val="tx1"/>
                </a:solidFill>
              </a:rPr>
              <a:t>Good Governance and Fight against Corruption</a:t>
            </a:r>
            <a:br>
              <a:rPr lang="en-GB" sz="3000" dirty="0" smtClean="0">
                <a:solidFill>
                  <a:schemeClr val="tx1"/>
                </a:solidFill>
              </a:rPr>
            </a:br>
            <a:r>
              <a:rPr lang="en-GB" sz="3000" dirty="0" smtClean="0">
                <a:solidFill>
                  <a:schemeClr val="tx1"/>
                </a:solidFill>
              </a:rPr>
              <a:t/>
            </a:r>
            <a:br>
              <a:rPr lang="en-GB" sz="3000" dirty="0" smtClean="0">
                <a:solidFill>
                  <a:schemeClr val="tx1"/>
                </a:solidFill>
              </a:rPr>
            </a:br>
            <a:r>
              <a:rPr lang="en-GB" sz="3000" dirty="0" smtClean="0">
                <a:solidFill>
                  <a:schemeClr val="tx1"/>
                </a:solidFill>
              </a:rPr>
              <a:t>Results and Achievements </a:t>
            </a:r>
            <a:br>
              <a:rPr lang="en-GB" sz="3000" dirty="0" smtClean="0">
                <a:solidFill>
                  <a:schemeClr val="tx1"/>
                </a:solidFill>
              </a:rPr>
            </a:br>
            <a:r>
              <a:rPr lang="en-GB" sz="3000" dirty="0" smtClean="0">
                <a:solidFill>
                  <a:schemeClr val="tx1"/>
                </a:solidFill>
              </a:rPr>
              <a:t/>
            </a:r>
            <a:br>
              <a:rPr lang="en-GB" sz="3000" dirty="0" smtClean="0">
                <a:solidFill>
                  <a:schemeClr val="tx1"/>
                </a:solidFill>
              </a:rPr>
            </a:br>
            <a:r>
              <a:rPr lang="en-GB" sz="3000" dirty="0" smtClean="0">
                <a:solidFill>
                  <a:schemeClr val="tx1"/>
                </a:solidFill>
              </a:rPr>
              <a:t>April 2012-April 2013</a:t>
            </a:r>
            <a:endParaRPr lang="en-US" sz="3000" dirty="0" smtClean="0">
              <a:solidFill>
                <a:schemeClr val="tx1"/>
              </a:solidFill>
            </a:endParaRPr>
          </a:p>
        </p:txBody>
      </p:sp>
      <p:sp>
        <p:nvSpPr>
          <p:cNvPr id="15362" name="Rectangle 18"/>
          <p:cNvSpPr>
            <a:spLocks noChangeArrowheads="1"/>
          </p:cNvSpPr>
          <p:nvPr/>
        </p:nvSpPr>
        <p:spPr bwMode="auto">
          <a:xfrm>
            <a:off x="250825" y="1111250"/>
            <a:ext cx="856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1943100" algn="r"/>
                <a:tab pos="3771900" algn="l"/>
              </a:tabLst>
            </a:pPr>
            <a:r>
              <a:rPr lang="fr-FR"/>
              <a:t>		</a:t>
            </a:r>
            <a:endParaRPr lang="en-US"/>
          </a:p>
        </p:txBody>
      </p:sp>
      <p:pic>
        <p:nvPicPr>
          <p:cNvPr id="15363" name="Picture 2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013" y="404813"/>
            <a:ext cx="69119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843213" y="6308725"/>
            <a:ext cx="3673475" cy="360363"/>
          </a:xfrm>
        </p:spPr>
        <p:txBody>
          <a:bodyPr/>
          <a:lstStyle/>
          <a:p>
            <a:pPr>
              <a:defRPr/>
            </a:pPr>
            <a:r>
              <a:rPr lang="en-US" sz="2000" dirty="0" smtClean="0">
                <a:solidFill>
                  <a:srgbClr val="EEEE00"/>
                </a:solidFill>
              </a:rPr>
              <a:t>www.coe.int/eap-corruption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539750" y="1557338"/>
            <a:ext cx="8229600" cy="4530725"/>
          </a:xfrm>
        </p:spPr>
        <p:txBody>
          <a:bodyPr/>
          <a:lstStyle/>
          <a:p>
            <a:pPr marL="0" indent="0" eaLnBrk="1" hangingPunct="1"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n-GB" sz="2400" b="1" i="1" dirty="0" smtClean="0"/>
              <a:t>Regional</a:t>
            </a:r>
          </a:p>
          <a:p>
            <a:pPr marL="0" indent="0" eaLnBrk="1" hangingPunct="1">
              <a:buClr>
                <a:schemeClr val="tx1"/>
              </a:buClr>
              <a:defRPr/>
            </a:pPr>
            <a:r>
              <a:rPr lang="fr-FR" sz="2400" b="1" dirty="0" smtClean="0"/>
              <a:t>ER1: Policy and </a:t>
            </a:r>
            <a:r>
              <a:rPr lang="en-GB" sz="2400" b="1" dirty="0" smtClean="0"/>
              <a:t>prevention</a:t>
            </a:r>
          </a:p>
          <a:p>
            <a:pPr marL="0" indent="0" eaLnBrk="1" hangingPunct="1">
              <a:buClr>
                <a:schemeClr val="tx1"/>
              </a:buClr>
              <a:defRPr/>
            </a:pPr>
            <a:r>
              <a:rPr lang="en-US" sz="2400" b="1" dirty="0" smtClean="0"/>
              <a:t>ER2: Law enforcement and fighting economic crime</a:t>
            </a:r>
          </a:p>
          <a:p>
            <a:pPr marL="0" indent="0" eaLnBrk="1" hangingPunct="1">
              <a:buClr>
                <a:schemeClr val="tx1"/>
              </a:buClr>
              <a:buFont typeface="Wingdings" pitchFamily="2" charset="2"/>
              <a:buNone/>
              <a:defRPr/>
            </a:pPr>
            <a:endParaRPr lang="en-US" sz="2400" b="1" i="1" dirty="0" smtClean="0">
              <a:solidFill>
                <a:srgbClr val="EEEE00"/>
              </a:solidFill>
            </a:endParaRPr>
          </a:p>
          <a:p>
            <a:pPr marL="0" indent="0" eaLnBrk="1" hangingPunct="1"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n-US" sz="2400" b="1" i="1" dirty="0" smtClean="0"/>
              <a:t>National</a:t>
            </a:r>
            <a:endParaRPr lang="en-GB" sz="2400" b="1" i="1" dirty="0" smtClean="0"/>
          </a:p>
          <a:p>
            <a:pPr marL="0" indent="0" eaLnBrk="1" hangingPunct="1">
              <a:buClr>
                <a:schemeClr val="tx1"/>
              </a:buClr>
              <a:defRPr/>
            </a:pPr>
            <a:r>
              <a:rPr lang="en-GB" sz="2400" b="1" dirty="0" smtClean="0"/>
              <a:t>ER3: Pilots – specific country needs</a:t>
            </a:r>
            <a:endParaRPr lang="en-US" sz="2400" b="1" dirty="0" smtClean="0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843213" y="6308725"/>
            <a:ext cx="3673475" cy="360363"/>
          </a:xfrm>
        </p:spPr>
        <p:txBody>
          <a:bodyPr/>
          <a:lstStyle/>
          <a:p>
            <a:pPr>
              <a:defRPr/>
            </a:pPr>
            <a:r>
              <a:rPr lang="en-US" sz="2000" dirty="0" smtClean="0">
                <a:solidFill>
                  <a:srgbClr val="EEEE00"/>
                </a:solidFill>
              </a:rPr>
              <a:t>www.coe.int/eap-corruption</a:t>
            </a:r>
          </a:p>
        </p:txBody>
      </p:sp>
      <p:sp>
        <p:nvSpPr>
          <p:cNvPr id="7" name="Rectangle 2"/>
          <p:cNvSpPr txBox="1">
            <a:spLocks noRot="1" noChangeArrowheads="1"/>
          </p:cNvSpPr>
          <p:nvPr/>
        </p:nvSpPr>
        <p:spPr>
          <a:xfrm>
            <a:off x="323850" y="477044"/>
            <a:ext cx="8510588" cy="647700"/>
          </a:xfrm>
          <a:prstGeom prst="rect">
            <a:avLst/>
          </a:prstGeom>
        </p:spPr>
        <p:txBody>
          <a:bodyPr/>
          <a:lstStyle/>
          <a:p>
            <a:pPr lvl="0" algn="ctr">
              <a:defRPr/>
            </a:pPr>
            <a:r>
              <a:rPr lang="en-US" sz="2800" b="1" dirty="0" smtClean="0"/>
              <a:t>Expected results</a:t>
            </a:r>
            <a:endParaRPr kumimoji="0" lang="en-GB" sz="2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843213" y="6308725"/>
            <a:ext cx="3673475" cy="360363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www.coe.int/eap-corruption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9526031"/>
              </p:ext>
            </p:extLst>
          </p:nvPr>
        </p:nvGraphicFramePr>
        <p:xfrm>
          <a:off x="301625" y="1676400"/>
          <a:ext cx="854075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188"/>
                <a:gridCol w="2135188"/>
                <a:gridCol w="2135188"/>
                <a:gridCol w="2135188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31130"/>
              </p:ext>
            </p:extLst>
          </p:nvPr>
        </p:nvGraphicFramePr>
        <p:xfrm>
          <a:off x="1" y="631756"/>
          <a:ext cx="9144001" cy="6109612"/>
        </p:xfrm>
        <a:graphic>
          <a:graphicData uri="http://schemas.openxmlformats.org/drawingml/2006/table">
            <a:tbl>
              <a:tblPr/>
              <a:tblGrid>
                <a:gridCol w="2025657"/>
                <a:gridCol w="2476460"/>
                <a:gridCol w="2593512"/>
                <a:gridCol w="2048372"/>
              </a:tblGrid>
              <a:tr h="641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Area of Intervention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Activity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Results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Participants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4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Anti-corruption policies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Regional Conference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and Workshops with inputs from each country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Handbook on Designing and Implementing AC policies (English, Russian)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National experts</a:t>
                      </a:r>
                    </a:p>
                    <a:p>
                      <a:pPr marL="285750" marR="0" lvl="0" indent="-2857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Civil society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34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Risk Assessment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Methodology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Regional Workshop on methodology (Strasbourg)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Tools on how to carry risk assessments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Gov. institutions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835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Risk Assessment on Ethics in civil service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Ethical weaknesses in service delivery (Azerbaijan)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Risk Assessment report; Recommendations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    Gov. institutions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    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NGOs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Risk Assessment on local government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Corruption risks in local governments (Moldova)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Risk Assessment report; Recommendations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Gov. institutions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NGOs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Risk Assessment on Income and asset declarations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Financial supervision of public officials (Ukraine and Armenia)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Risk Assessment report;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Recommendations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Gov. institutions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NGOs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Risk Assessment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Regional Conference: Presentation of Risk Assessment (Chisinau)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4 Risk Assessment reports presented and reviewed;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Draft Regional Typology Study on underlying causes of corruption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Gov. institutions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Int. organisations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NGOs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Rectangle 2"/>
          <p:cNvSpPr txBox="1">
            <a:spLocks noRot="1" noChangeArrowheads="1"/>
          </p:cNvSpPr>
          <p:nvPr/>
        </p:nvSpPr>
        <p:spPr>
          <a:xfrm>
            <a:off x="323850" y="116632"/>
            <a:ext cx="8510588" cy="57606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ER1: Policy and </a:t>
            </a:r>
            <a:r>
              <a:rPr kumimoji="0" lang="en-GB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prevention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476250"/>
            <a:ext cx="8510587" cy="1325563"/>
          </a:xfrm>
        </p:spPr>
        <p:txBody>
          <a:bodyPr/>
          <a:lstStyle/>
          <a:p>
            <a:pPr eaLnBrk="1" hangingPunct="1">
              <a:defRPr/>
            </a:pPr>
            <a:r>
              <a:rPr lang="fr-FR" sz="2800" b="1" dirty="0" smtClean="0"/>
              <a:t> </a:t>
            </a:r>
            <a:r>
              <a:rPr lang="fr-FR" sz="2600" b="1" dirty="0" smtClean="0">
                <a:solidFill>
                  <a:schemeClr val="tx1"/>
                </a:solidFill>
                <a:effectLst/>
              </a:rPr>
              <a:t>ER2: </a:t>
            </a:r>
            <a:r>
              <a:rPr lang="en-US" sz="2600" b="1" dirty="0" smtClean="0">
                <a:solidFill>
                  <a:schemeClr val="tx1"/>
                </a:solidFill>
                <a:effectLst/>
              </a:rPr>
              <a:t>Law enforcement and fighting economic crime</a:t>
            </a:r>
            <a:endParaRPr lang="fr-FR" sz="2600" b="1" dirty="0" smtClean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843213" y="6308725"/>
            <a:ext cx="3673475" cy="360363"/>
          </a:xfrm>
        </p:spPr>
        <p:txBody>
          <a:bodyPr/>
          <a:lstStyle/>
          <a:p>
            <a:pPr>
              <a:defRPr/>
            </a:pPr>
            <a:r>
              <a:rPr lang="en-US" sz="2000" dirty="0" smtClean="0">
                <a:solidFill>
                  <a:srgbClr val="EEEE00"/>
                </a:solidFill>
              </a:rPr>
              <a:t>www.coe.int/eap-corruption</a:t>
            </a:r>
          </a:p>
        </p:txBody>
      </p:sp>
      <p:graphicFrame>
        <p:nvGraphicFramePr>
          <p:cNvPr id="21526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581262"/>
              </p:ext>
            </p:extLst>
          </p:nvPr>
        </p:nvGraphicFramePr>
        <p:xfrm>
          <a:off x="251520" y="1772816"/>
          <a:ext cx="8643367" cy="3616358"/>
        </p:xfrm>
        <a:graphic>
          <a:graphicData uri="http://schemas.openxmlformats.org/drawingml/2006/table">
            <a:tbl>
              <a:tblPr/>
              <a:tblGrid>
                <a:gridCol w="1930195"/>
                <a:gridCol w="2214026"/>
                <a:gridCol w="2642283"/>
                <a:gridCol w="1856863"/>
              </a:tblGrid>
              <a:tr h="7632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Area of Intervention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Activity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Results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Participants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2601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Prosecution of Economic Crime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Regional Training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(Syracuse)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Training manual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Prosecutors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Investigators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Judges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5929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Money Laundering Typology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Regional Workshop (Strasbourg)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Adopted: Methodology,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ToR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, Questionnaire;            Country visits to Armenia, Azerbaijan and Ukraine carried out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FIUs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Prosecutors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Rot="1" noChangeArrowheads="1"/>
          </p:cNvSpPr>
          <p:nvPr/>
        </p:nvSpPr>
        <p:spPr bwMode="auto">
          <a:xfrm>
            <a:off x="395288" y="0"/>
            <a:ext cx="8510587" cy="69269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kumimoji="0" lang="fr-FR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fr-FR" sz="2600" b="1" dirty="0" smtClean="0"/>
              <a:t>ER3: </a:t>
            </a:r>
            <a:r>
              <a:rPr lang="en-US" sz="2600" b="1" dirty="0" smtClean="0"/>
              <a:t>Pilot – specific </a:t>
            </a:r>
            <a:r>
              <a:rPr lang="en-US" sz="2800" b="1" dirty="0" smtClean="0"/>
              <a:t>country</a:t>
            </a:r>
            <a:r>
              <a:rPr lang="en-US" sz="2600" b="1" dirty="0" smtClean="0"/>
              <a:t> needs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642664"/>
              </p:ext>
            </p:extLst>
          </p:nvPr>
        </p:nvGraphicFramePr>
        <p:xfrm>
          <a:off x="107504" y="665480"/>
          <a:ext cx="8885557" cy="6110699"/>
        </p:xfrm>
        <a:graphic>
          <a:graphicData uri="http://schemas.openxmlformats.org/drawingml/2006/table">
            <a:tbl>
              <a:tblPr/>
              <a:tblGrid>
                <a:gridCol w="1984279"/>
                <a:gridCol w="2696241"/>
                <a:gridCol w="2363054"/>
                <a:gridCol w="1841983"/>
              </a:tblGrid>
              <a:tr h="6889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Area of Intervention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Activity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Results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Participants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889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E-government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Roundtable on Good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practices of e-government (Azerbaijan)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Presentations on international good practices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 All central state bodies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10234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Anti-corruption policies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2 Workshops in local communities: Drafting anti-corruption action plans (Moldova)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2 anti-corruption action plans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1 model action plan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  Local government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   NGOs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986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Ethics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2 Training of Trainers on ethics in public service (Azerbaijan)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Case scenarios and training guidance available in Azerbaijani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Ethics </a:t>
                      </a:r>
                      <a:r>
                        <a:rPr kumimoji="0" lang="en-GB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comm.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   HR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1290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Verification of asset declarations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Drafting Manual on verification of asset declarations and Roundtable on good practices (Armenia)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Manual on processing and verifying asset declarations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 Ethics </a:t>
                      </a:r>
                      <a:r>
                        <a:rPr kumimoji="0" lang="en-GB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comm.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2834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Liability of legal persons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GB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Roundtable on liability of legal persons (Ukraine)</a:t>
                      </a:r>
                      <a:endParaRPr kumimoji="0" lang="en-GB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GB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Int. standards and GRECO recommendations;</a:t>
                      </a:r>
                    </a:p>
                    <a:p>
                      <a:r>
                        <a:rPr kumimoji="0" lang="en-GB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Draft law on liability of legal persons discussed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 Gov. institutions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  NGOs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Arial" charset="0"/>
                          <a:cs typeface="Arial" charset="0"/>
                        </a:rPr>
                        <a:t>  Academia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3"/>
          <p:cNvSpPr>
            <a:spLocks noGrp="1" noChangeArrowheads="1"/>
          </p:cNvSpPr>
          <p:nvPr>
            <p:ph type="title"/>
          </p:nvPr>
        </p:nvSpPr>
        <p:spPr>
          <a:xfrm>
            <a:off x="611188" y="116633"/>
            <a:ext cx="7956550" cy="576064"/>
          </a:xfrm>
        </p:spPr>
        <p:txBody>
          <a:bodyPr anchor="b"/>
          <a:lstStyle/>
          <a:p>
            <a:pPr eaLnBrk="1" hangingPunct="1"/>
            <a:r>
              <a:rPr lang="en-US" sz="2800" b="1" dirty="0" smtClean="0">
                <a:solidFill>
                  <a:schemeClr val="tx1"/>
                </a:solidFill>
                <a:effectLst/>
              </a:rPr>
              <a:t>On-going and next activities</a:t>
            </a:r>
          </a:p>
        </p:txBody>
      </p:sp>
      <p:sp>
        <p:nvSpPr>
          <p:cNvPr id="12" name="Rectangle 3"/>
          <p:cNvSpPr txBox="1">
            <a:spLocks noRot="1" noChangeArrowheads="1"/>
          </p:cNvSpPr>
          <p:nvPr/>
        </p:nvSpPr>
        <p:spPr bwMode="auto">
          <a:xfrm>
            <a:off x="395288" y="692696"/>
            <a:ext cx="8229600" cy="546680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n-GB" sz="22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Regional</a:t>
            </a:r>
          </a:p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fr-FR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ER1: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GB" sz="2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Finalising </a:t>
            </a:r>
            <a:r>
              <a:rPr lang="en-GB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GB" sz="2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ountry Risk Assessment: underlying causes of corruption (Belarus and Georgia)</a:t>
            </a:r>
            <a:endParaRPr lang="en-GB" sz="22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defRPr/>
            </a:pPr>
            <a:endParaRPr lang="en-GB" sz="12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n-GB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ER2: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GB" sz="2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Finalising Typologies </a:t>
            </a:r>
            <a:r>
              <a:rPr lang="en-GB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on laundering the proceeds of </a:t>
            </a:r>
            <a:r>
              <a:rPr lang="en-GB" sz="2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corruption (country visits to Belarus, Georgia and Moldova; regional workshop)</a:t>
            </a:r>
            <a:endParaRPr lang="en-GB" sz="22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GB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Training on criminal and civil liability for legal persons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GB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Training on political </a:t>
            </a:r>
            <a:r>
              <a:rPr lang="en-GB" sz="2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financing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defRPr/>
            </a:pPr>
            <a:endParaRPr lang="en-GB" sz="1200" b="1" i="1" dirty="0" smtClean="0">
              <a:solidFill>
                <a:srgbClr val="EEEE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n-GB" sz="22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National</a:t>
            </a:r>
            <a:endParaRPr lang="en-GB" sz="22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n-GB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ER3: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 typeface="Symbol" pitchFamily="18" charset="2"/>
              <a:buChar char="-"/>
              <a:defRPr/>
            </a:pPr>
            <a:r>
              <a:rPr lang="en-GB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3</a:t>
            </a:r>
            <a:r>
              <a:rPr lang="en-GB" sz="2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GB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Pilot </a:t>
            </a:r>
            <a:r>
              <a:rPr lang="en-GB" sz="2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activities (Belarus</a:t>
            </a:r>
            <a:r>
              <a:rPr lang="en-GB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GB" sz="2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and Georgia)</a:t>
            </a:r>
            <a:endParaRPr lang="en-GB" sz="22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/>
            </a:pPr>
            <a:endParaRPr lang="en-US" sz="22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843213" y="6308725"/>
            <a:ext cx="3673475" cy="360363"/>
          </a:xfrm>
        </p:spPr>
        <p:txBody>
          <a:bodyPr/>
          <a:lstStyle/>
          <a:p>
            <a:pPr>
              <a:defRPr/>
            </a:pPr>
            <a:r>
              <a:rPr lang="en-US" sz="2000" dirty="0" smtClean="0">
                <a:solidFill>
                  <a:srgbClr val="EEEE00"/>
                </a:solidFill>
              </a:rPr>
              <a:t>www.coe.int/eap-corruption</a:t>
            </a:r>
          </a:p>
        </p:txBody>
      </p:sp>
    </p:spTree>
    <p:extLst>
      <p:ext uri="{BB962C8B-B14F-4D97-AF65-F5344CB8AC3E}">
        <p14:creationId xmlns:p14="http://schemas.microsoft.com/office/powerpoint/2010/main" val="308007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28800"/>
            <a:ext cx="8540750" cy="4104456"/>
          </a:xfrm>
        </p:spPr>
        <p:txBody>
          <a:bodyPr/>
          <a:lstStyle/>
          <a:p>
            <a:pPr lvl="0"/>
            <a:r>
              <a:rPr lang="en-GB" sz="2600" dirty="0" smtClean="0"/>
              <a:t>17 </a:t>
            </a:r>
            <a:r>
              <a:rPr lang="en-GB" sz="2600" dirty="0"/>
              <a:t>activities </a:t>
            </a:r>
            <a:r>
              <a:rPr lang="en-GB" sz="2600" dirty="0" smtClean="0"/>
              <a:t>(30 </a:t>
            </a:r>
            <a:r>
              <a:rPr lang="en-GB" sz="2600" dirty="0"/>
              <a:t>actions</a:t>
            </a:r>
            <a:r>
              <a:rPr lang="en-GB" sz="2600" dirty="0" smtClean="0"/>
              <a:t>)</a:t>
            </a:r>
            <a:endParaRPr lang="en-GB" sz="2600" dirty="0"/>
          </a:p>
          <a:p>
            <a:pPr>
              <a:defRPr/>
            </a:pPr>
            <a:r>
              <a:rPr lang="en-GB" sz="2600" dirty="0"/>
              <a:t>Good cooperation with beneficiaries</a:t>
            </a:r>
          </a:p>
          <a:p>
            <a:pPr>
              <a:defRPr/>
            </a:pPr>
            <a:r>
              <a:rPr lang="en-GB" sz="2600" dirty="0"/>
              <a:t>Active civil society involvement</a:t>
            </a:r>
          </a:p>
          <a:p>
            <a:pPr eaLnBrk="1" hangingPunct="1">
              <a:defRPr/>
            </a:pPr>
            <a:r>
              <a:rPr lang="en-GB" sz="2600" dirty="0"/>
              <a:t>Broad variety of European and international </a:t>
            </a:r>
            <a:r>
              <a:rPr lang="en-GB" sz="2600" dirty="0" smtClean="0"/>
              <a:t>experts (EUMS and non EUMS: Bulgaria, Czech Republic, Denmark, Georgia, Germany, Italy, Latvia, Moldova, Poland, Romania, Switzerland, Turkey and UK)</a:t>
            </a:r>
          </a:p>
          <a:p>
            <a:pPr eaLnBrk="1" hangingPunct="1">
              <a:defRPr/>
            </a:pPr>
            <a:r>
              <a:rPr lang="en-GB" sz="2600" dirty="0" smtClean="0"/>
              <a:t>Efficient use of other countries/regional experience </a:t>
            </a:r>
          </a:p>
          <a:p>
            <a:pPr marL="400050" lvl="1" indent="0" eaLnBrk="1" hangingPunct="1">
              <a:buNone/>
              <a:defRPr/>
            </a:pPr>
            <a:r>
              <a:rPr lang="en-GB" sz="2600" dirty="0">
                <a:ea typeface="+mn-ea"/>
              </a:rPr>
              <a:t>Turkey (Ethics - Azerbaijan); Albania (Methodology on             Risk Assessment)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GB" dirty="0" smtClean="0"/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843213" y="6308725"/>
            <a:ext cx="3673475" cy="360363"/>
          </a:xfrm>
        </p:spPr>
        <p:txBody>
          <a:bodyPr/>
          <a:lstStyle/>
          <a:p>
            <a:pPr>
              <a:defRPr/>
            </a:pPr>
            <a:r>
              <a:rPr lang="en-US" sz="2000" dirty="0">
                <a:solidFill>
                  <a:srgbClr val="EEEE00"/>
                </a:solidFill>
              </a:rPr>
              <a:t>www.coe.int/eap-corruption</a:t>
            </a:r>
          </a:p>
        </p:txBody>
      </p:sp>
      <p:sp>
        <p:nvSpPr>
          <p:cNvPr id="7" name="Rectangle 2"/>
          <p:cNvSpPr txBox="1">
            <a:spLocks noRot="1" noChangeArrowheads="1"/>
          </p:cNvSpPr>
          <p:nvPr/>
        </p:nvSpPr>
        <p:spPr bwMode="auto">
          <a:xfrm>
            <a:off x="395288" y="476250"/>
            <a:ext cx="8510587" cy="13255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kumimoji="0" lang="fr-FR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de-DE" sz="2600" b="1" noProof="0" dirty="0" err="1" smtClean="0"/>
              <a:t>Observations</a:t>
            </a:r>
            <a:endParaRPr kumimoji="0" lang="fr-FR" sz="26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9592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843213" y="6308725"/>
            <a:ext cx="3673475" cy="360363"/>
          </a:xfrm>
        </p:spPr>
        <p:txBody>
          <a:bodyPr/>
          <a:lstStyle/>
          <a:p>
            <a:pPr>
              <a:defRPr/>
            </a:pPr>
            <a:r>
              <a:rPr lang="en-US" sz="2000" dirty="0" smtClean="0">
                <a:solidFill>
                  <a:srgbClr val="EEEE00"/>
                </a:solidFill>
              </a:rPr>
              <a:t>www.coe.int/eap-corruption</a:t>
            </a:r>
          </a:p>
        </p:txBody>
      </p:sp>
      <p:sp>
        <p:nvSpPr>
          <p:cNvPr id="6" name="Rectangle 2"/>
          <p:cNvSpPr txBox="1">
            <a:spLocks noRot="1" noChangeArrowheads="1"/>
          </p:cNvSpPr>
          <p:nvPr/>
        </p:nvSpPr>
        <p:spPr bwMode="auto">
          <a:xfrm>
            <a:off x="395288" y="332656"/>
            <a:ext cx="8510587" cy="1008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kumimoji="0" lang="fr-FR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fr-FR" sz="2800" b="1" dirty="0"/>
              <a:t>Publications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8" y="1340768"/>
            <a:ext cx="7404952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944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Bild 1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620713"/>
            <a:ext cx="8248650" cy="547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843213" y="6308725"/>
            <a:ext cx="3673475" cy="360363"/>
          </a:xfrm>
        </p:spPr>
        <p:txBody>
          <a:bodyPr/>
          <a:lstStyle/>
          <a:p>
            <a:pPr>
              <a:defRPr/>
            </a:pPr>
            <a:r>
              <a:rPr lang="en-US" sz="2000" dirty="0" smtClean="0">
                <a:solidFill>
                  <a:srgbClr val="EEEE00"/>
                </a:solidFill>
              </a:rPr>
              <a:t>www.coe.int/eap-corruption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158</TotalTime>
  <Words>574</Words>
  <Application>Microsoft Office PowerPoint</Application>
  <PresentationFormat>On-screen Show (4:3)</PresentationFormat>
  <Paragraphs>128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Clouds</vt:lpstr>
      <vt:lpstr>EaP-CoE Facility Project Good Governance and Fight against Corruption  Results and Achievements   April 2012-April 2013</vt:lpstr>
      <vt:lpstr>PowerPoint Presentation</vt:lpstr>
      <vt:lpstr>PowerPoint Presentation</vt:lpstr>
      <vt:lpstr> ER2: Law enforcement and fighting economic crime</vt:lpstr>
      <vt:lpstr>PowerPoint Presentation</vt:lpstr>
      <vt:lpstr>On-going and next activities</vt:lpstr>
      <vt:lpstr>PowerPoint Presentation</vt:lpstr>
      <vt:lpstr>PowerPoint Presentation</vt:lpstr>
      <vt:lpstr>PowerPoint Presentation</vt:lpstr>
    </vt:vector>
  </TitlesOfParts>
  <Company>Council of Europe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shadarova</dc:creator>
  <cp:lastModifiedBy>Mamulashvili</cp:lastModifiedBy>
  <cp:revision>283</cp:revision>
  <dcterms:created xsi:type="dcterms:W3CDTF">2011-03-25T15:02:26Z</dcterms:created>
  <dcterms:modified xsi:type="dcterms:W3CDTF">2013-05-07T13:06:10Z</dcterms:modified>
</cp:coreProperties>
</file>